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72" r:id="rId4"/>
    <p:sldId id="273" r:id="rId5"/>
    <p:sldId id="274" r:id="rId6"/>
    <p:sldId id="264" r:id="rId7"/>
    <p:sldId id="270" r:id="rId8"/>
    <p:sldId id="265" r:id="rId9"/>
    <p:sldId id="269" r:id="rId10"/>
    <p:sldId id="271" r:id="rId11"/>
    <p:sldId id="266" r:id="rId12"/>
    <p:sldId id="276" r:id="rId13"/>
    <p:sldId id="275" r:id="rId14"/>
    <p:sldId id="278" r:id="rId15"/>
    <p:sldId id="277" r:id="rId16"/>
    <p:sldId id="279" r:id="rId17"/>
    <p:sldId id="280" r:id="rId18"/>
    <p:sldId id="267" r:id="rId19"/>
  </p:sldIdLst>
  <p:sldSz cx="9144000" cy="6858000" type="screen4x3"/>
  <p:notesSz cx="6858000" cy="9144000"/>
  <p:defaultTextStyle>
    <a:defPPr>
      <a:defRPr lang="es-ES_trad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53E"/>
    <a:srgbClr val="D9D8D4"/>
    <a:srgbClr val="C6C3BE"/>
    <a:srgbClr val="AEA9A3"/>
    <a:srgbClr val="665C52"/>
    <a:srgbClr val="DCD0C4"/>
    <a:srgbClr val="CBB6A3"/>
    <a:srgbClr val="B4967C"/>
    <a:srgbClr val="713905"/>
    <a:srgbClr val="F9B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0" autoAdjust="0"/>
    <p:restoredTop sz="94694" autoAdjust="0"/>
  </p:normalViewPr>
  <p:slideViewPr>
    <p:cSldViewPr snapToGrid="0" snapToObjects="1" showGuides="1">
      <p:cViewPr varScale="1">
        <p:scale>
          <a:sx n="74" d="100"/>
          <a:sy n="74" d="100"/>
        </p:scale>
        <p:origin x="1260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jpeg>
</file>

<file path=ppt/media/image20.png>
</file>

<file path=ppt/media/image21.pn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F60C03-DBC0-467E-B105-9534AD3192EB}" type="datetimeFigureOut">
              <a:rPr lang="es-CL" smtClean="0"/>
              <a:t>17-08-2018</a:t>
            </a:fld>
            <a:endParaRPr lang="es-CL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20A90-92AD-4905-A809-388498A14B67}" type="slidenum">
              <a:rPr lang="es-CL" smtClean="0"/>
              <a:t>‹Nº›</a:t>
            </a:fld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90325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17/08/2018</a:t>
            </a:fld>
            <a:endParaRPr lang="es-ES_tradnl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 dirty="0"/>
          </a:p>
        </p:txBody>
      </p:sp>
      <p:pic>
        <p:nvPicPr>
          <p:cNvPr id="7" name="Imagen 6" descr="logo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2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6" name="Rectángulo 15"/>
          <p:cNvSpPr/>
          <p:nvPr userDrawn="1"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7" name="Rectángulo 16"/>
          <p:cNvSpPr/>
          <p:nvPr userDrawn="1"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9" name="Imagen 8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0" name="Imagen 9" descr="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6" name="Rectángulo 15"/>
          <p:cNvSpPr/>
          <p:nvPr userDrawn="1"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7" name="Rectángulo 16"/>
          <p:cNvSpPr/>
          <p:nvPr userDrawn="1"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6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3" name="Imagen 2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4" name="Imagen 3" descr="7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3445F-D772-5243-A7D6-03077CD255FB}" type="datetimeFigureOut">
              <a:rPr lang="es-ES_tradnl" smtClean="0"/>
              <a:pPr/>
              <a:t>17/08/2018</a:t>
            </a:fld>
            <a:endParaRPr lang="es-ES_tradnl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95B4F-20A2-A94E-9404-7FBE1821C2DD}" type="slidenum">
              <a:rPr lang="es-ES_tradnl" smtClean="0"/>
              <a:pPr/>
              <a:t>‹Nº›</a:t>
            </a:fld>
            <a:endParaRPr lang="es-ES_tradnl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4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8" name="Imagen 7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9" name="Imagen 8" descr="15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portada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00575" y="0"/>
            <a:ext cx="4543425" cy="6858000"/>
          </a:xfrm>
          <a:prstGeom prst="rect">
            <a:avLst/>
          </a:prstGeom>
        </p:spPr>
      </p:pic>
      <p:pic>
        <p:nvPicPr>
          <p:cNvPr id="8" name="Imagen 7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55129" y="2294863"/>
            <a:ext cx="4720458" cy="105718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pt institucional-actualizado[1]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043416" cy="67818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/>
          <p:nvPr userDrawn="1"/>
        </p:nvSpPr>
        <p:spPr>
          <a:xfrm>
            <a:off x="1748454" y="-27988"/>
            <a:ext cx="173111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8000" b="1" dirty="0" smtClean="0">
                <a:solidFill>
                  <a:srgbClr val="2871B4"/>
                </a:solidFill>
                <a:latin typeface="Myriad Pro"/>
                <a:cs typeface="Myriad Pro"/>
              </a:rPr>
              <a:t>16</a:t>
            </a:r>
            <a:endParaRPr lang="es-ES_tradnl" sz="8000" b="1" dirty="0">
              <a:solidFill>
                <a:srgbClr val="2871B4"/>
              </a:solidFill>
              <a:latin typeface="Myriad Pro"/>
              <a:cs typeface="Myriad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8" name="Imagen 7" descr="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sp>
        <p:nvSpPr>
          <p:cNvPr id="5" name="Rectángulo 4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9" name="Rectángulo 8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0" name="Rectángulo 9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1" name="Rectángulo 10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2" name="Rectángulo 11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pic>
        <p:nvPicPr>
          <p:cNvPr id="6" name="Imagen 5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7" name="Imagen 6" descr="3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5175" y="0"/>
            <a:ext cx="456882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LOGO-B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60483" y="6287016"/>
            <a:ext cx="1687458" cy="377364"/>
          </a:xfrm>
          <a:prstGeom prst="rect">
            <a:avLst/>
          </a:prstGeom>
        </p:spPr>
      </p:pic>
      <p:pic>
        <p:nvPicPr>
          <p:cNvPr id="13" name="Imagen 12" descr="logo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6828" y="6225296"/>
            <a:ext cx="1992643" cy="446269"/>
          </a:xfrm>
          <a:prstGeom prst="rect">
            <a:avLst/>
          </a:prstGeom>
        </p:spPr>
      </p:pic>
      <p:sp>
        <p:nvSpPr>
          <p:cNvPr id="15" name="Marcador de text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 smtClean="0"/>
              <a:t>Haga clic para modificar el estilo de texto del patrón</a:t>
            </a:r>
          </a:p>
          <a:p>
            <a:pPr lvl="1"/>
            <a:r>
              <a:rPr lang="es-ES_tradnl" dirty="0" smtClean="0"/>
              <a:t>Segundo nivel</a:t>
            </a:r>
          </a:p>
          <a:p>
            <a:pPr lvl="2"/>
            <a:r>
              <a:rPr lang="es-ES_tradnl" dirty="0" smtClean="0"/>
              <a:t>Tercer nivel</a:t>
            </a:r>
          </a:p>
          <a:p>
            <a:pPr lvl="3"/>
            <a:r>
              <a:rPr lang="es-ES_tradnl" dirty="0" smtClean="0"/>
              <a:t>Cuarto nivel</a:t>
            </a:r>
          </a:p>
          <a:p>
            <a:pPr lvl="4"/>
            <a:r>
              <a:rPr lang="es-ES_tradnl" dirty="0" smtClean="0"/>
              <a:t>Quinto nivel</a:t>
            </a:r>
            <a:endParaRPr lang="es-ES_tradnl" dirty="0"/>
          </a:p>
        </p:txBody>
      </p:sp>
      <p:sp>
        <p:nvSpPr>
          <p:cNvPr id="14" name="Rectángulo 13"/>
          <p:cNvSpPr/>
          <p:nvPr userDrawn="1"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6" name="Rectángulo 15"/>
          <p:cNvSpPr/>
          <p:nvPr userDrawn="1"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7" name="Rectángulo 16"/>
          <p:cNvSpPr/>
          <p:nvPr userDrawn="1"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8" name="Rectángulo 17"/>
          <p:cNvSpPr/>
          <p:nvPr userDrawn="1"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9" name="Rectángulo 18"/>
          <p:cNvSpPr/>
          <p:nvPr userDrawn="1"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445F-D772-5243-A7D6-03077CD255FB}" type="datetimeFigureOut">
              <a:rPr lang="es-ES_tradnl" smtClean="0"/>
              <a:pPr/>
              <a:t>17/08/2018</a:t>
            </a:fld>
            <a:endParaRPr lang="es-ES_tradnl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95B4F-20A2-A94E-9404-7FBE1821C2DD}" type="slidenum">
              <a:rPr lang="es-ES_tradnl" smtClean="0"/>
              <a:pPr/>
              <a:t>‹Nº›</a:t>
            </a:fld>
            <a:endParaRPr lang="es-ES_trad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7" r:id="rId7"/>
    <p:sldLayoutId id="2147483667" r:id="rId8"/>
    <p:sldLayoutId id="2147483678" r:id="rId9"/>
    <p:sldLayoutId id="2147483672" r:id="rId10"/>
    <p:sldLayoutId id="2147483679" r:id="rId11"/>
    <p:sldLayoutId id="2147483673" r:id="rId12"/>
    <p:sldLayoutId id="2147483680" r:id="rId13"/>
    <p:sldLayoutId id="2147483674" r:id="rId14"/>
    <p:sldLayoutId id="2147483681" r:id="rId15"/>
    <p:sldLayoutId id="2147483675" r:id="rId16"/>
    <p:sldLayoutId id="2147483682" r:id="rId17"/>
    <p:sldLayoutId id="2147483676" r:id="rId18"/>
    <p:sldLayoutId id="2147483683" r:id="rId19"/>
    <p:sldLayoutId id="2147483670" r:id="rId20"/>
    <p:sldLayoutId id="2147483684" r:id="rId21"/>
    <p:sldLayoutId id="2147483671" r:id="rId22"/>
    <p:sldLayoutId id="2147483685" r:id="rId2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duoc.cl/biblioteca/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532711" y="3675833"/>
            <a:ext cx="35889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419" sz="2800" b="1" dirty="0" smtClean="0">
                <a:solidFill>
                  <a:srgbClr val="0A253E"/>
                </a:solidFill>
                <a:latin typeface="Candara"/>
                <a:cs typeface="Candara"/>
              </a:rPr>
              <a:t>Escenarios de Calidad</a:t>
            </a:r>
            <a:endParaRPr lang="es-ES_tradnl" sz="2800" b="1" dirty="0">
              <a:solidFill>
                <a:srgbClr val="0A253E"/>
              </a:solidFill>
              <a:latin typeface="Candara"/>
              <a:cs typeface="Candara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297121"/>
            <a:ext cx="6616700" cy="11072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10"/>
          <p:cNvSpPr txBox="1"/>
          <p:nvPr/>
        </p:nvSpPr>
        <p:spPr>
          <a:xfrm>
            <a:off x="4969877" y="579441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419" dirty="0" smtClean="0">
                <a:solidFill>
                  <a:srgbClr val="FFFFFF"/>
                </a:solidFill>
              </a:rPr>
              <a:t>Escenarios de Calidad</a:t>
            </a:r>
            <a:endParaRPr lang="es-ES_tradnl" dirty="0">
              <a:solidFill>
                <a:srgbClr val="FFFFFF"/>
              </a:solidFill>
            </a:endParaRPr>
          </a:p>
        </p:txBody>
      </p:sp>
      <p:graphicFrame>
        <p:nvGraphicFramePr>
          <p:cNvPr id="5" name="4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4964921"/>
              </p:ext>
            </p:extLst>
          </p:nvPr>
        </p:nvGraphicFramePr>
        <p:xfrm>
          <a:off x="627578" y="1219253"/>
          <a:ext cx="7970157" cy="22483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48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215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4395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Escenario N°2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395">
                <a:tc gridSpan="2">
                  <a:txBody>
                    <a:bodyPr/>
                    <a:lstStyle/>
                    <a:p>
                      <a:pPr algn="just" rtl="0" fontAlgn="ctr"/>
                      <a:r>
                        <a:rPr lang="es-CL" sz="1100" u="none" strike="noStrike" dirty="0">
                          <a:effectLst/>
                        </a:rPr>
                        <a:t>Descripción: La aplicación web deberá ser visible desde cualquier tipo de dispositivo.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439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Afecta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Adaptabilidad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4395"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s-CL" sz="1100" b="1" u="none" strike="noStrike" dirty="0">
                          <a:effectLst/>
                        </a:rPr>
                        <a:t>Validación del Escenario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439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Origen del Estímulo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Usuario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439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Estímulo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Acceso a la aplicación web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439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Entorno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Explotación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439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Artefacto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Sitio Web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439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L" sz="1100" b="1" u="none" strike="noStrike" dirty="0">
                          <a:effectLst/>
                        </a:rPr>
                        <a:t>Respuesta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L" sz="1100" u="none" strike="noStrike" dirty="0">
                          <a:effectLst/>
                        </a:rPr>
                        <a:t>Debe visualizarse todo el contenido desde distintos dispositivos.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439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Medida de la Respuesta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Debe estar probado en diferentes dispositivos y navegadores.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439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Atributo de calidad afectado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419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Portabilidad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3467692"/>
              </p:ext>
            </p:extLst>
          </p:nvPr>
        </p:nvGraphicFramePr>
        <p:xfrm>
          <a:off x="663202" y="3777404"/>
          <a:ext cx="7970157" cy="22296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486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215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0025">
                <a:tc gridSpan="2"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Escenario </a:t>
                      </a:r>
                      <a:r>
                        <a:rPr lang="es-CL" sz="1100" b="1" u="none" strike="noStrike" dirty="0" smtClean="0">
                          <a:effectLst/>
                        </a:rPr>
                        <a:t>N°</a:t>
                      </a:r>
                      <a:r>
                        <a:rPr lang="es-419" sz="1100" b="1" u="none" strike="noStrike" dirty="0" smtClean="0">
                          <a:effectLst/>
                        </a:rPr>
                        <a:t>3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 gridSpan="2">
                  <a:txBody>
                    <a:bodyPr/>
                    <a:lstStyle/>
                    <a:p>
                      <a:pPr algn="just" rtl="0" fontAlgn="ctr"/>
                      <a:r>
                        <a:rPr lang="es-CL" sz="1100" u="none" strike="noStrike" dirty="0">
                          <a:effectLst/>
                        </a:rPr>
                        <a:t>Descripción:Usuarios que utilizan por primera vez el sistema.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Afecta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419" sz="11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Facilidad</a:t>
                      </a:r>
                      <a:r>
                        <a:rPr lang="es-419" sz="11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de aprendizaje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s-CL" sz="1100" b="1" u="none" strike="noStrike" dirty="0">
                          <a:effectLst/>
                        </a:rPr>
                        <a:t>Validación del Escenario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Origen del Estímulo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Usuario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Estímulo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Usar el sistema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Entorno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Aplicación finalizada y operativa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Artefacto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Aplicación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rtl="0" fontAlgn="ctr"/>
                      <a:r>
                        <a:rPr lang="es-CL" sz="1100" b="1" u="none" strike="noStrike" dirty="0">
                          <a:effectLst/>
                        </a:rPr>
                        <a:t>Respuesta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CL" sz="1100" u="none" strike="noStrike" dirty="0">
                          <a:effectLst/>
                        </a:rPr>
                        <a:t>La aplicación presentará un estructura simple y fácil de utilizar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9402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Medida de la Respuesta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El usuario debe aprender a utilizar la aplicación en el menor tiempo posible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b="1" u="none" strike="noStrike" dirty="0">
                          <a:effectLst/>
                        </a:rPr>
                        <a:t>Atributo de calidad afectado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CL" sz="1100" u="none" strike="noStrike" dirty="0">
                          <a:effectLst/>
                        </a:rPr>
                        <a:t>Usabilidad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282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675563" y="1518355"/>
            <a:ext cx="793617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000" b="1" i="1" dirty="0"/>
              <a:t>Ejercicio </a:t>
            </a:r>
            <a:r>
              <a:rPr lang="es-CL" sz="2000" b="1" i="1" dirty="0" smtClean="0"/>
              <a:t>Escenarios</a:t>
            </a:r>
            <a:r>
              <a:rPr lang="es-419" sz="2000" b="1" i="1" dirty="0" smtClean="0"/>
              <a:t> de Calidad</a:t>
            </a:r>
          </a:p>
          <a:p>
            <a:endParaRPr lang="es-419" sz="2000" i="1" dirty="0" smtClean="0"/>
          </a:p>
          <a:p>
            <a:endParaRPr lang="es-419" sz="2000" i="1" dirty="0"/>
          </a:p>
          <a:p>
            <a:r>
              <a:rPr lang="es-CL" sz="2000" i="1" dirty="0" smtClean="0"/>
              <a:t>Caso</a:t>
            </a:r>
            <a:r>
              <a:rPr lang="es-419" sz="2000" i="1" dirty="0" smtClean="0"/>
              <a:t>:  </a:t>
            </a:r>
            <a:r>
              <a:rPr lang="es-CL" sz="2000" i="1" dirty="0">
                <a:hlinkClick r:id="rId2"/>
              </a:rPr>
              <a:t>http://www.duoc.cl/biblioteca</a:t>
            </a:r>
            <a:r>
              <a:rPr lang="es-CL" sz="2000" i="1" dirty="0" smtClean="0">
                <a:hlinkClick r:id="rId2"/>
              </a:rPr>
              <a:t>/</a:t>
            </a:r>
            <a:endParaRPr lang="es-419" sz="2000" i="1" dirty="0" smtClean="0"/>
          </a:p>
          <a:p>
            <a:endParaRPr lang="es-419" sz="2000" i="1" dirty="0" smtClean="0"/>
          </a:p>
          <a:p>
            <a:endParaRPr lang="es-419" sz="2000" i="1" dirty="0"/>
          </a:p>
          <a:p>
            <a:endParaRPr lang="es-419" sz="2000" i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419" sz="2000" i="1" dirty="0" smtClean="0"/>
              <a:t>Selecciona</a:t>
            </a:r>
            <a:r>
              <a:rPr lang="es-CL" sz="2000" i="1" dirty="0" smtClean="0"/>
              <a:t> un </a:t>
            </a:r>
            <a:r>
              <a:rPr lang="es-CL" sz="2000" i="1" dirty="0"/>
              <a:t>atributo de calidad </a:t>
            </a:r>
            <a:r>
              <a:rPr lang="es-CL" sz="2000" i="1" dirty="0" smtClean="0"/>
              <a:t>relevante</a:t>
            </a:r>
            <a:r>
              <a:rPr lang="es-419" sz="2000" i="1" dirty="0" smtClean="0"/>
              <a:t> para </a:t>
            </a:r>
            <a:r>
              <a:rPr lang="es-CL" sz="2000" i="1" dirty="0" smtClean="0"/>
              <a:t>el caso</a:t>
            </a:r>
            <a:endParaRPr lang="es-419" sz="2000" i="1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s-CL" sz="2000" i="1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s-CL" sz="2000" i="1" dirty="0" smtClean="0"/>
              <a:t>Plante</a:t>
            </a:r>
            <a:r>
              <a:rPr lang="es-419" sz="2000" i="1" dirty="0" smtClean="0"/>
              <a:t>a</a:t>
            </a:r>
            <a:r>
              <a:rPr lang="es-CL" sz="2000" i="1" dirty="0" smtClean="0"/>
              <a:t> </a:t>
            </a:r>
            <a:r>
              <a:rPr lang="es-CL" sz="2000" i="1" dirty="0"/>
              <a:t>un escenario de calidad </a:t>
            </a:r>
            <a:r>
              <a:rPr lang="es-CL" sz="2000" i="1" dirty="0" smtClean="0"/>
              <a:t>completo</a:t>
            </a:r>
            <a:r>
              <a:rPr lang="es-419" sz="2000" i="1" dirty="0" smtClean="0"/>
              <a:t>, guiandote por los ejemplos.</a:t>
            </a:r>
            <a:endParaRPr lang="es-CL" sz="2000" i="1" dirty="0"/>
          </a:p>
        </p:txBody>
      </p:sp>
      <p:sp>
        <p:nvSpPr>
          <p:cNvPr id="4" name="CuadroTexto 10"/>
          <p:cNvSpPr txBox="1"/>
          <p:nvPr/>
        </p:nvSpPr>
        <p:spPr>
          <a:xfrm>
            <a:off x="4969877" y="579441"/>
            <a:ext cx="3249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419" sz="2000" b="1" dirty="0" smtClean="0">
                <a:solidFill>
                  <a:srgbClr val="FFFFFF"/>
                </a:solidFill>
              </a:rPr>
              <a:t>Escenarios de Calidad</a:t>
            </a:r>
            <a:endParaRPr lang="es-ES_tradnl" sz="20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777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570015" y="1182999"/>
            <a:ext cx="8110847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419" sz="2000" b="1" i="1" dirty="0" smtClean="0"/>
              <a:t>I</a:t>
            </a:r>
            <a:r>
              <a:rPr lang="es-ES" sz="2000" b="1" i="1" dirty="0" smtClean="0"/>
              <a:t>doneidad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proporcionar un conjunto apropiado de funciones para tareas y objetivos de usuario especificados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P</a:t>
            </a:r>
            <a:r>
              <a:rPr lang="es-ES" sz="2000" b="1" i="1" dirty="0" smtClean="0"/>
              <a:t>recisión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proporcionar los resultados o efectos correctos o acordados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I</a:t>
            </a:r>
            <a:r>
              <a:rPr lang="es-ES" sz="2000" b="1" i="1" dirty="0" smtClean="0"/>
              <a:t>nteroperabilidad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interactuar con uno o más sistemas especificados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ES" sz="2000" b="1" i="1" dirty="0" smtClean="0"/>
              <a:t>Seguridad </a:t>
            </a:r>
            <a:r>
              <a:rPr lang="es-ES" sz="2000" b="1" i="1" dirty="0"/>
              <a:t>de </a:t>
            </a:r>
            <a:r>
              <a:rPr lang="es-ES" sz="2000" b="1" i="1" dirty="0" smtClean="0"/>
              <a:t>acceso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producto software para proteger información y datos de personas o sistemas no autorizados, al tiempo que permite el acceso a las personas o sistemas </a:t>
            </a:r>
            <a:r>
              <a:rPr lang="es-ES" sz="2000" i="1" dirty="0" smtClean="0"/>
              <a:t>autorizados</a:t>
            </a:r>
            <a:r>
              <a:rPr lang="es-419" sz="2000" i="1" dirty="0" smtClean="0"/>
              <a:t>.</a:t>
            </a:r>
          </a:p>
          <a:p>
            <a:pPr algn="just"/>
            <a:endParaRPr lang="es-CL" sz="2000" i="1" dirty="0"/>
          </a:p>
          <a:p>
            <a:pPr algn="just"/>
            <a:r>
              <a:rPr lang="es-ES" sz="2000" b="1" i="1" dirty="0" smtClean="0"/>
              <a:t>Cumplimiento funcional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adherirse a normas, convenciones o regulaciones en leyes y prescripciones similares relacionadas con funcionalidad</a:t>
            </a:r>
            <a:r>
              <a:rPr lang="es-ES" sz="2000" i="1" dirty="0" smtClean="0"/>
              <a:t>.</a:t>
            </a:r>
            <a:endParaRPr lang="es-CL" sz="2000" i="1" dirty="0"/>
          </a:p>
        </p:txBody>
      </p:sp>
      <p:sp>
        <p:nvSpPr>
          <p:cNvPr id="4" name="3 Rectángulo"/>
          <p:cNvSpPr/>
          <p:nvPr/>
        </p:nvSpPr>
        <p:spPr>
          <a:xfrm>
            <a:off x="4918407" y="527254"/>
            <a:ext cx="360605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419" sz="2200" b="1" i="1" dirty="0" smtClean="0">
                <a:solidFill>
                  <a:schemeClr val="bg1"/>
                </a:solidFill>
              </a:rPr>
              <a:t>S</a:t>
            </a:r>
            <a:r>
              <a:rPr lang="es-ES" sz="2200" b="1" i="1" dirty="0">
                <a:solidFill>
                  <a:schemeClr val="bg1"/>
                </a:solidFill>
              </a:rPr>
              <a:t>ubcategorías </a:t>
            </a:r>
            <a:r>
              <a:rPr lang="es-419" sz="2200" b="1" i="1" dirty="0" smtClean="0">
                <a:solidFill>
                  <a:schemeClr val="bg1"/>
                </a:solidFill>
              </a:rPr>
              <a:t> </a:t>
            </a:r>
            <a:r>
              <a:rPr lang="es-ES" sz="2200" b="1" i="1" dirty="0" smtClean="0">
                <a:solidFill>
                  <a:schemeClr val="bg1"/>
                </a:solidFill>
              </a:rPr>
              <a:t>Funcionalidad</a:t>
            </a:r>
            <a:endParaRPr lang="es-419" sz="22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71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570015" y="1337235"/>
            <a:ext cx="809897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419" sz="2000" b="1" i="1" dirty="0" smtClean="0"/>
              <a:t>M</a:t>
            </a:r>
            <a:r>
              <a:rPr lang="es-ES" sz="2000" b="1" i="1" dirty="0" smtClean="0"/>
              <a:t>adurez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evitar fallar como resultado de fallos en el software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T</a:t>
            </a:r>
            <a:r>
              <a:rPr lang="es-ES" sz="2000" b="1" i="1" dirty="0" smtClean="0"/>
              <a:t>olerancia </a:t>
            </a:r>
            <a:r>
              <a:rPr lang="es-ES" sz="2000" b="1" i="1" dirty="0"/>
              <a:t>a </a:t>
            </a:r>
            <a:r>
              <a:rPr lang="es-ES" sz="2000" b="1" i="1" dirty="0" smtClean="0"/>
              <a:t>fallos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mantener un nivel especificado de funciones en caso de fallos software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C</a:t>
            </a:r>
            <a:r>
              <a:rPr lang="es-ES" sz="2000" b="1" i="1" dirty="0" smtClean="0"/>
              <a:t>apacidad </a:t>
            </a:r>
            <a:r>
              <a:rPr lang="es-ES" sz="2000" b="1" i="1" dirty="0"/>
              <a:t>de </a:t>
            </a:r>
            <a:r>
              <a:rPr lang="es-ES" sz="2000" b="1" i="1" dirty="0" smtClean="0"/>
              <a:t>recuperación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reestablecer un nivel de funciones especificado y de recuperar los datos directamente afectados en caso de fallo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C</a:t>
            </a:r>
            <a:r>
              <a:rPr lang="es-ES" sz="2000" b="1" i="1" dirty="0" smtClean="0"/>
              <a:t>umplimiento </a:t>
            </a:r>
            <a:r>
              <a:rPr lang="es-ES" sz="2000" b="1" i="1" dirty="0"/>
              <a:t>de la </a:t>
            </a:r>
            <a:r>
              <a:rPr lang="es-ES" sz="2000" b="1" i="1" dirty="0" smtClean="0"/>
              <a:t>fiabilidad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adherirse a normas, convenciones o regulaciones relacionadas con la fiabilidad</a:t>
            </a:r>
            <a:r>
              <a:rPr lang="es-ES" sz="2000" i="1" dirty="0" smtClean="0"/>
              <a:t>.</a:t>
            </a:r>
            <a:endParaRPr lang="es-CL" sz="2000" i="1" dirty="0"/>
          </a:p>
        </p:txBody>
      </p:sp>
      <p:sp>
        <p:nvSpPr>
          <p:cNvPr id="4" name="3 Rectángulo"/>
          <p:cNvSpPr/>
          <p:nvPr/>
        </p:nvSpPr>
        <p:spPr>
          <a:xfrm>
            <a:off x="5084987" y="524883"/>
            <a:ext cx="320164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419" sz="2200" b="1" i="1" dirty="0" smtClean="0">
                <a:solidFill>
                  <a:schemeClr val="bg1"/>
                </a:solidFill>
              </a:rPr>
              <a:t>Subcategorias - </a:t>
            </a:r>
            <a:r>
              <a:rPr lang="es-ES" sz="2200" b="1" i="1" dirty="0" smtClean="0">
                <a:solidFill>
                  <a:schemeClr val="bg1"/>
                </a:solidFill>
              </a:rPr>
              <a:t>Fiabilidad</a:t>
            </a:r>
            <a:endParaRPr lang="es-419" sz="22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848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599704" y="1293602"/>
            <a:ext cx="805740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419" sz="2000" b="1" i="1" dirty="0"/>
              <a:t>I</a:t>
            </a:r>
            <a:r>
              <a:rPr lang="es-ES" sz="2000" b="1" i="1" dirty="0" smtClean="0"/>
              <a:t>nteligibilidad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que permite al usuario entender si el software es adecuado y cómo puede ser usado como apoyo a sus tareas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F</a:t>
            </a:r>
            <a:r>
              <a:rPr lang="es-ES" sz="2000" b="1" i="1" dirty="0" smtClean="0"/>
              <a:t>acilidad </a:t>
            </a:r>
            <a:r>
              <a:rPr lang="es-ES" sz="2000" b="1" i="1" dirty="0"/>
              <a:t>de </a:t>
            </a:r>
            <a:r>
              <a:rPr lang="es-ES" sz="2000" b="1" i="1" dirty="0" smtClean="0"/>
              <a:t>aprendizaje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que permite al usuario aprender sobre su aplicación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O</a:t>
            </a:r>
            <a:r>
              <a:rPr lang="es-ES" sz="2000" b="1" i="1" dirty="0" smtClean="0"/>
              <a:t>perabilidad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que permite al usuario operarlo y controlarlo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A</a:t>
            </a:r>
            <a:r>
              <a:rPr lang="es-ES" sz="2000" b="1" i="1" dirty="0" smtClean="0"/>
              <a:t>tractividad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ser atractivo al usuario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C</a:t>
            </a:r>
            <a:r>
              <a:rPr lang="es-ES" sz="2000" b="1" i="1" dirty="0" smtClean="0"/>
              <a:t>umplimiento </a:t>
            </a:r>
            <a:r>
              <a:rPr lang="es-ES" sz="2000" b="1" i="1" dirty="0"/>
              <a:t>de la </a:t>
            </a:r>
            <a:r>
              <a:rPr lang="es-ES" sz="2000" b="1" i="1" dirty="0" smtClean="0"/>
              <a:t>usabilidad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adherirse a normas, convenciones, guías de estilo o regulaciones relacionadas con la usabilidad.</a:t>
            </a:r>
            <a:endParaRPr lang="es-CL" sz="2000" i="1" dirty="0"/>
          </a:p>
        </p:txBody>
      </p:sp>
      <p:sp>
        <p:nvSpPr>
          <p:cNvPr id="4" name="3 Rectángulo"/>
          <p:cNvSpPr/>
          <p:nvPr/>
        </p:nvSpPr>
        <p:spPr>
          <a:xfrm>
            <a:off x="5036897" y="524883"/>
            <a:ext cx="329782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419" sz="2200" b="1" i="1" dirty="0" smtClean="0">
                <a:solidFill>
                  <a:schemeClr val="bg1"/>
                </a:solidFill>
              </a:rPr>
              <a:t>Subcategorias - Us</a:t>
            </a:r>
            <a:r>
              <a:rPr lang="es-ES" sz="2200" b="1" i="1" dirty="0" smtClean="0">
                <a:solidFill>
                  <a:schemeClr val="bg1"/>
                </a:solidFill>
              </a:rPr>
              <a:t>abilidad</a:t>
            </a:r>
            <a:endParaRPr lang="es-419" sz="22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41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581891" y="1432104"/>
            <a:ext cx="808709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419" sz="2000" b="1" i="1" dirty="0"/>
              <a:t>C</a:t>
            </a:r>
            <a:r>
              <a:rPr lang="es-ES" sz="2000" b="1" i="1" dirty="0" smtClean="0"/>
              <a:t>omportamiento </a:t>
            </a:r>
            <a:r>
              <a:rPr lang="es-ES" sz="2000" b="1" i="1" dirty="0"/>
              <a:t>en el </a:t>
            </a:r>
            <a:r>
              <a:rPr lang="es-ES" sz="2000" b="1" i="1" dirty="0" smtClean="0"/>
              <a:t>tiempo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proporcionar tiempos de respuesta, proceso y potencia apropiados, bajo condiciones determinadas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U</a:t>
            </a:r>
            <a:r>
              <a:rPr lang="es-ES" sz="2000" b="1" i="1" dirty="0" smtClean="0"/>
              <a:t>tilización </a:t>
            </a:r>
            <a:r>
              <a:rPr lang="es-ES" sz="2000" b="1" i="1" dirty="0"/>
              <a:t>de </a:t>
            </a:r>
            <a:r>
              <a:rPr lang="es-ES" sz="2000" b="1" i="1" dirty="0" smtClean="0"/>
              <a:t>recursos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usar las cantidades y tipos de recursos adecuados cuando el software lleva a cabo su función bajo condiciones determinadas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C</a:t>
            </a:r>
            <a:r>
              <a:rPr lang="es-ES" sz="2000" b="1" i="1" dirty="0" smtClean="0"/>
              <a:t>umplimiento </a:t>
            </a:r>
            <a:r>
              <a:rPr lang="es-ES" sz="2000" b="1" i="1" dirty="0"/>
              <a:t>de la </a:t>
            </a:r>
            <a:r>
              <a:rPr lang="es-ES" sz="2000" b="1" i="1" dirty="0" smtClean="0"/>
              <a:t>eficiencia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producto software para adherirse a normas o convenciones relacionadas con la eficiencia.</a:t>
            </a:r>
            <a:endParaRPr lang="es-CL" sz="2000" i="1" dirty="0"/>
          </a:p>
          <a:p>
            <a:pPr algn="just"/>
            <a:endParaRPr lang="es-CL" sz="2000" i="1" dirty="0"/>
          </a:p>
        </p:txBody>
      </p:sp>
      <p:sp>
        <p:nvSpPr>
          <p:cNvPr id="4" name="3 Rectángulo"/>
          <p:cNvSpPr/>
          <p:nvPr/>
        </p:nvSpPr>
        <p:spPr>
          <a:xfrm>
            <a:off x="5112945" y="524883"/>
            <a:ext cx="314573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419" sz="2200" b="1" i="1" dirty="0" smtClean="0">
                <a:solidFill>
                  <a:schemeClr val="bg1"/>
                </a:solidFill>
              </a:rPr>
              <a:t>Subcategorias - Eficiencia</a:t>
            </a:r>
            <a:endParaRPr lang="es-419" sz="22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291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570016" y="1396753"/>
            <a:ext cx="80870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419" sz="2000" b="1" i="1" dirty="0" smtClean="0"/>
              <a:t>A</a:t>
            </a:r>
            <a:r>
              <a:rPr lang="es-ES" sz="2000" b="1" i="1" dirty="0" smtClean="0"/>
              <a:t>nalizabilidad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diagnosticar deficiencias o causas de los fallos en el software, o para identificar las partes que han de ser modificadas</a:t>
            </a:r>
            <a:r>
              <a:rPr lang="es-ES" sz="2000" i="1" dirty="0" smtClean="0"/>
              <a:t>.</a:t>
            </a:r>
            <a:endParaRPr lang="es-CL" sz="2000" i="1" dirty="0"/>
          </a:p>
          <a:p>
            <a:pPr algn="just"/>
            <a:r>
              <a:rPr lang="es-419" sz="2000" b="1" i="1" dirty="0"/>
              <a:t>C</a:t>
            </a:r>
            <a:r>
              <a:rPr lang="es-ES" sz="2000" b="1" i="1" dirty="0" smtClean="0"/>
              <a:t>ambiabilidad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que permite que una determinada modificación sea </a:t>
            </a:r>
            <a:r>
              <a:rPr lang="es-ES" sz="2000" i="1" dirty="0" smtClean="0"/>
              <a:t>implementada</a:t>
            </a:r>
            <a:r>
              <a:rPr lang="es-419" sz="2000" i="1" dirty="0" smtClean="0"/>
              <a:t>.</a:t>
            </a:r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E</a:t>
            </a:r>
            <a:r>
              <a:rPr lang="es-ES" sz="2000" b="1" i="1" dirty="0" smtClean="0"/>
              <a:t>stabilidad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evitar efectos inesperados debidos a modificaciones del software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C</a:t>
            </a:r>
            <a:r>
              <a:rPr lang="es-ES" sz="2000" b="1" i="1" dirty="0" smtClean="0"/>
              <a:t>apacidad </a:t>
            </a:r>
            <a:r>
              <a:rPr lang="es-ES" sz="2000" b="1" i="1" dirty="0"/>
              <a:t>de ser </a:t>
            </a:r>
            <a:r>
              <a:rPr lang="es-ES" sz="2000" b="1" i="1" dirty="0" smtClean="0"/>
              <a:t>probado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que permite que el software modificado sea validado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C</a:t>
            </a:r>
            <a:r>
              <a:rPr lang="es-ES" sz="2000" b="1" i="1" dirty="0" smtClean="0"/>
              <a:t>umplimiento </a:t>
            </a:r>
            <a:r>
              <a:rPr lang="es-ES" sz="2000" b="1" i="1" dirty="0"/>
              <a:t>de </a:t>
            </a:r>
            <a:r>
              <a:rPr lang="es-ES" sz="2000" b="1" i="1" dirty="0" smtClean="0"/>
              <a:t>mantenibilidad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adherirse a normas o convenciones relacionadas con la mantenibilidad</a:t>
            </a:r>
            <a:r>
              <a:rPr lang="es-ES" sz="2000" i="1" dirty="0" smtClean="0"/>
              <a:t>.</a:t>
            </a:r>
            <a:endParaRPr lang="es-CL" sz="2000" i="1" dirty="0"/>
          </a:p>
        </p:txBody>
      </p:sp>
      <p:sp>
        <p:nvSpPr>
          <p:cNvPr id="4" name="3 Rectángulo"/>
          <p:cNvSpPr/>
          <p:nvPr/>
        </p:nvSpPr>
        <p:spPr>
          <a:xfrm>
            <a:off x="4762145" y="524883"/>
            <a:ext cx="384733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419" sz="2200" b="1" i="1" dirty="0" smtClean="0">
                <a:solidFill>
                  <a:schemeClr val="bg1"/>
                </a:solidFill>
              </a:rPr>
              <a:t>Subcategorias - Mantenibilidad</a:t>
            </a:r>
            <a:endParaRPr lang="es-419" sz="22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382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593766" y="1238371"/>
            <a:ext cx="806334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419" sz="2000" b="1" i="1" dirty="0"/>
              <a:t>A</a:t>
            </a:r>
            <a:r>
              <a:rPr lang="es-ES" sz="2000" b="1" i="1" dirty="0" smtClean="0"/>
              <a:t>daptabilidad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ser adaptado a diferentes entornos especificados, sin aplicar acciones o mecanismos distintos de aquellos proporcionados por el propio sistema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/>
              <a:t>F</a:t>
            </a:r>
            <a:r>
              <a:rPr lang="es-ES" sz="2000" b="1" i="1" dirty="0" smtClean="0"/>
              <a:t>acilidad </a:t>
            </a:r>
            <a:r>
              <a:rPr lang="es-ES" sz="2000" b="1" i="1" dirty="0"/>
              <a:t>de </a:t>
            </a:r>
            <a:r>
              <a:rPr lang="es-ES" sz="2000" b="1" i="1" dirty="0" smtClean="0"/>
              <a:t>instalación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ser instalado en un entorno especificado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 smtClean="0"/>
              <a:t>C</a:t>
            </a:r>
            <a:r>
              <a:rPr lang="es-ES" sz="2000" b="1" i="1" dirty="0" smtClean="0"/>
              <a:t>oexistencia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coexistir con otro software independiente, en un entorno común, compartiendo recursos comunes</a:t>
            </a:r>
            <a:r>
              <a:rPr lang="es-ES" sz="2000" i="1" dirty="0" smtClean="0"/>
              <a:t>.</a:t>
            </a:r>
            <a:endParaRPr lang="es-419" sz="2000" i="1" dirty="0" smtClean="0"/>
          </a:p>
          <a:p>
            <a:pPr algn="just"/>
            <a:endParaRPr lang="es-CL" sz="2000" i="1" dirty="0"/>
          </a:p>
          <a:p>
            <a:pPr algn="just"/>
            <a:r>
              <a:rPr lang="es-419" sz="2000" b="1" i="1" dirty="0" smtClean="0"/>
              <a:t>I</a:t>
            </a:r>
            <a:r>
              <a:rPr lang="es-ES" sz="2000" b="1" i="1" dirty="0" smtClean="0"/>
              <a:t>ntercambiabilidad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producto software para ser usado en lugar de otro producto software, para el mismo propósito, en el mismo entorno.</a:t>
            </a:r>
            <a:endParaRPr lang="es-CL" sz="2000" i="1" dirty="0"/>
          </a:p>
          <a:p>
            <a:pPr algn="just"/>
            <a:r>
              <a:rPr lang="es-419" sz="2000" b="1" i="1" dirty="0"/>
              <a:t>C</a:t>
            </a:r>
            <a:r>
              <a:rPr lang="es-ES" sz="2000" b="1" i="1" dirty="0" smtClean="0"/>
              <a:t>umplimiento </a:t>
            </a:r>
            <a:r>
              <a:rPr lang="es-ES" sz="2000" b="1" i="1" dirty="0"/>
              <a:t>de </a:t>
            </a:r>
            <a:r>
              <a:rPr lang="es-ES" sz="2000" b="1" i="1" dirty="0" smtClean="0"/>
              <a:t>portabilidad</a:t>
            </a:r>
            <a:r>
              <a:rPr lang="es-419" sz="2000" i="1" dirty="0" smtClean="0"/>
              <a:t>: C</a:t>
            </a:r>
            <a:r>
              <a:rPr lang="es-ES" sz="2000" i="1" dirty="0" smtClean="0"/>
              <a:t>apacidad </a:t>
            </a:r>
            <a:r>
              <a:rPr lang="es-ES" sz="2000" i="1" dirty="0"/>
              <a:t>del software para adherirse a normas o convenciones relacionadas con la </a:t>
            </a:r>
            <a:r>
              <a:rPr lang="es-ES" sz="2000" i="1" dirty="0" smtClean="0"/>
              <a:t>portabilidad</a:t>
            </a:r>
            <a:r>
              <a:rPr lang="es-419" sz="2000" i="1" dirty="0"/>
              <a:t>.</a:t>
            </a:r>
            <a:endParaRPr lang="es-CL" sz="2000" i="1" dirty="0"/>
          </a:p>
        </p:txBody>
      </p:sp>
      <p:sp>
        <p:nvSpPr>
          <p:cNvPr id="4" name="3 Rectángulo"/>
          <p:cNvSpPr/>
          <p:nvPr/>
        </p:nvSpPr>
        <p:spPr>
          <a:xfrm>
            <a:off x="4905388" y="524883"/>
            <a:ext cx="356084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419" sz="2200" b="1" i="1" dirty="0" smtClean="0">
                <a:solidFill>
                  <a:schemeClr val="bg1"/>
                </a:solidFill>
              </a:rPr>
              <a:t>Subcategorias - Portabilidad</a:t>
            </a:r>
            <a:endParaRPr lang="es-419" sz="22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23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532262" y="1621769"/>
            <a:ext cx="807947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419" sz="2000" b="1" i="1" dirty="0" smtClean="0"/>
              <a:t>Bibliografía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s-419" sz="2000" i="1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CL" sz="2000" i="1" dirty="0" smtClean="0"/>
              <a:t>Pressman</a:t>
            </a:r>
            <a:r>
              <a:rPr lang="es-CL" sz="2000" i="1" dirty="0"/>
              <a:t>, Roger S. 2006,</a:t>
            </a:r>
            <a:r>
              <a:rPr lang="es-419" sz="2000" i="1" dirty="0"/>
              <a:t> </a:t>
            </a:r>
            <a:r>
              <a:rPr lang="es-CL" sz="2000" b="1" i="1" dirty="0"/>
              <a:t>“Ingeniería del Software: Un enfoque práctico”</a:t>
            </a:r>
            <a:r>
              <a:rPr lang="es-CL" sz="2000" i="1" dirty="0"/>
              <a:t>, </a:t>
            </a:r>
            <a:r>
              <a:rPr lang="es-419" sz="2000" i="1" dirty="0"/>
              <a:t> </a:t>
            </a:r>
            <a:r>
              <a:rPr lang="es-CL" sz="2000" i="1" dirty="0" smtClean="0"/>
              <a:t>Se</a:t>
            </a:r>
            <a:r>
              <a:rPr lang="es-419" sz="2000" i="1" dirty="0" smtClean="0"/>
              <a:t>ptima</a:t>
            </a:r>
            <a:r>
              <a:rPr lang="es-CL" sz="2000" i="1" dirty="0" smtClean="0"/>
              <a:t> </a:t>
            </a:r>
            <a:r>
              <a:rPr lang="es-CL" sz="2000" i="1" dirty="0"/>
              <a:t>edición, </a:t>
            </a:r>
            <a:r>
              <a:rPr lang="es-CL" sz="2000" i="1" dirty="0" smtClean="0"/>
              <a:t>México</a:t>
            </a:r>
            <a:r>
              <a:rPr lang="es-419" sz="2000" i="1" dirty="0" smtClean="0"/>
              <a:t> </a:t>
            </a:r>
            <a:r>
              <a:rPr lang="es-CL" sz="2000" i="1" dirty="0" smtClean="0"/>
              <a:t>DF</a:t>
            </a:r>
            <a:r>
              <a:rPr lang="es-CL" sz="2000" i="1" dirty="0"/>
              <a:t>, Editorial McGraw Hill.</a:t>
            </a:r>
            <a:endParaRPr lang="es-419" sz="2000" i="1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s-419" sz="2000" i="1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s-CL" sz="2000" i="1" dirty="0" smtClean="0"/>
              <a:t>Len </a:t>
            </a:r>
            <a:r>
              <a:rPr lang="es-CL" sz="2000" i="1" dirty="0"/>
              <a:t>BASS, Paul CLEMENTS, y Rick </a:t>
            </a:r>
            <a:r>
              <a:rPr lang="es-CL" sz="2000" i="1" dirty="0" smtClean="0"/>
              <a:t>KAZMAN.</a:t>
            </a:r>
            <a:r>
              <a:rPr lang="es-419" sz="2000" i="1" dirty="0" smtClean="0"/>
              <a:t> </a:t>
            </a:r>
            <a:r>
              <a:rPr lang="es-CL" sz="2000" b="1" i="1" dirty="0" smtClean="0"/>
              <a:t>Software </a:t>
            </a:r>
            <a:r>
              <a:rPr lang="es-CL" sz="2000" b="1" i="1" dirty="0"/>
              <a:t>Architecture </a:t>
            </a:r>
            <a:r>
              <a:rPr lang="es-CL" sz="2000" b="1" i="1" dirty="0" smtClean="0"/>
              <a:t>in</a:t>
            </a:r>
            <a:r>
              <a:rPr lang="es-419" sz="2000" b="1" i="1" dirty="0"/>
              <a:t> </a:t>
            </a:r>
            <a:r>
              <a:rPr lang="es-CL" sz="2000" b="1" i="1" dirty="0" smtClean="0"/>
              <a:t>Practice</a:t>
            </a:r>
            <a:r>
              <a:rPr lang="es-CL" sz="2000" i="1" dirty="0" smtClean="0"/>
              <a:t>.</a:t>
            </a:r>
            <a:r>
              <a:rPr lang="es-419" sz="2000" i="1" dirty="0" smtClean="0"/>
              <a:t>  </a:t>
            </a:r>
            <a:r>
              <a:rPr lang="es-CL" sz="2000" i="1" dirty="0" smtClean="0"/>
              <a:t>Addison-Wesley,</a:t>
            </a:r>
            <a:r>
              <a:rPr lang="es-419" sz="2000" i="1" dirty="0" smtClean="0"/>
              <a:t> </a:t>
            </a:r>
            <a:r>
              <a:rPr lang="es-CL" sz="2000" i="1" dirty="0" smtClean="0"/>
              <a:t>Second </a:t>
            </a:r>
            <a:r>
              <a:rPr lang="es-CL" sz="2000" i="1" dirty="0"/>
              <a:t>Edition, 2006</a:t>
            </a:r>
            <a:r>
              <a:rPr lang="es-CL" sz="2000" i="1" dirty="0" smtClean="0"/>
              <a:t>.</a:t>
            </a:r>
            <a:endParaRPr lang="es-419" sz="2000" i="1" dirty="0" smtClean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es-CL" sz="2000" i="1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en-US" sz="2000" i="1" dirty="0" smtClean="0"/>
              <a:t>Rozanski </a:t>
            </a:r>
            <a:r>
              <a:rPr lang="en-US" sz="2000" i="1" dirty="0"/>
              <a:t>N, Woods E. </a:t>
            </a:r>
            <a:r>
              <a:rPr lang="en-US" sz="2000" b="1" i="1" dirty="0"/>
              <a:t>“Software </a:t>
            </a:r>
            <a:r>
              <a:rPr lang="en-US" sz="2000" b="1" i="1" dirty="0" smtClean="0"/>
              <a:t>Systems</a:t>
            </a:r>
            <a:r>
              <a:rPr lang="es-419" sz="2000" b="1" i="1" dirty="0" smtClean="0"/>
              <a:t> </a:t>
            </a:r>
            <a:r>
              <a:rPr lang="es-CL" sz="2000" b="1" i="1" dirty="0" smtClean="0"/>
              <a:t>Architecture</a:t>
            </a:r>
            <a:r>
              <a:rPr lang="es-CL" sz="2000" b="1" i="1" dirty="0"/>
              <a:t>” </a:t>
            </a:r>
            <a:r>
              <a:rPr lang="es-CL" sz="2000" i="1" dirty="0"/>
              <a:t>Addison-Wesley. </a:t>
            </a:r>
            <a:r>
              <a:rPr lang="es-CL" sz="2000" i="1" dirty="0" smtClean="0"/>
              <a:t>2005</a:t>
            </a:r>
            <a:r>
              <a:rPr lang="es-419" sz="2000" i="1" dirty="0" smtClean="0"/>
              <a:t> </a:t>
            </a:r>
            <a:endParaRPr lang="es-CL" sz="2000" i="1" dirty="0"/>
          </a:p>
        </p:txBody>
      </p:sp>
    </p:spTree>
    <p:extLst>
      <p:ext uri="{BB962C8B-B14F-4D97-AF65-F5344CB8AC3E}">
        <p14:creationId xmlns:p14="http://schemas.microsoft.com/office/powerpoint/2010/main" val="78186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873904" y="3306633"/>
            <a:ext cx="320761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419" sz="2800" b="1" dirty="0" smtClean="0">
                <a:solidFill>
                  <a:schemeClr val="bg1"/>
                </a:solidFill>
                <a:latin typeface="Candara"/>
                <a:cs typeface="Candara"/>
              </a:rPr>
              <a:t>Escenarios de Calidad</a:t>
            </a:r>
            <a:endParaRPr lang="es-ES_tradnl" sz="2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272901" y="599988"/>
            <a:ext cx="41762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419" sz="2400" dirty="0" smtClean="0">
                <a:solidFill>
                  <a:schemeClr val="bg1"/>
                </a:solidFill>
                <a:latin typeface="Candara" charset="0"/>
                <a:ea typeface="Candara" charset="0"/>
                <a:cs typeface="Candara" charset="0"/>
              </a:rPr>
              <a:t>Escenarios de Calidad y su importancia en la Arquitectura</a:t>
            </a:r>
            <a:endParaRPr lang="es-CL" sz="2400" dirty="0">
              <a:solidFill>
                <a:schemeClr val="bg1"/>
              </a:solidFill>
              <a:latin typeface="Candara" charset="0"/>
              <a:ea typeface="Candara" charset="0"/>
              <a:cs typeface="Candara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10"/>
          <p:cNvSpPr txBox="1"/>
          <p:nvPr/>
        </p:nvSpPr>
        <p:spPr>
          <a:xfrm>
            <a:off x="4969877" y="579441"/>
            <a:ext cx="3249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419" sz="2000" b="1" dirty="0" smtClean="0">
                <a:solidFill>
                  <a:srgbClr val="FFFFFF"/>
                </a:solidFill>
              </a:rPr>
              <a:t>Escenarios de Calidad</a:t>
            </a:r>
            <a:endParaRPr lang="es-ES_tradnl" sz="2000" b="1" dirty="0">
              <a:solidFill>
                <a:srgbClr val="FFFFFF"/>
              </a:solidFill>
            </a:endParaRPr>
          </a:p>
        </p:txBody>
      </p:sp>
      <p:sp>
        <p:nvSpPr>
          <p:cNvPr id="4" name="AutoShape 2" descr="https://encrypted-tbn0.gstatic.com/images?q=tbn:ANd9GcTffuOF1IR7DiEJNkKLjBiMLUczNpE46X7dxxiwF9SHf3Yq4Na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 dirty="0"/>
          </a:p>
        </p:txBody>
      </p:sp>
      <p:pic>
        <p:nvPicPr>
          <p:cNvPr id="1029" name="Picture 5" descr="I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894" y="1181617"/>
            <a:ext cx="7220200" cy="502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30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Rectángulo"/>
          <p:cNvSpPr/>
          <p:nvPr/>
        </p:nvSpPr>
        <p:spPr>
          <a:xfrm>
            <a:off x="623455" y="1292914"/>
            <a:ext cx="80099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i="1" dirty="0" smtClean="0"/>
              <a:t>¿</a:t>
            </a:r>
            <a:r>
              <a:rPr lang="es-419" sz="2000" i="1" dirty="0" smtClean="0"/>
              <a:t>C</a:t>
            </a:r>
            <a:r>
              <a:rPr lang="es-ES" sz="2000" i="1" dirty="0" smtClean="0"/>
              <a:t>ómo </a:t>
            </a:r>
            <a:r>
              <a:rPr lang="es-ES" sz="2000" i="1" dirty="0"/>
              <a:t>el arquitecto podría garantizar el cumplimiento de los atributos de calidad que irán asociados a la arquitectura? </a:t>
            </a:r>
            <a:endParaRPr lang="es-CL" sz="2000" i="1" dirty="0"/>
          </a:p>
        </p:txBody>
      </p:sp>
      <p:sp>
        <p:nvSpPr>
          <p:cNvPr id="4" name="CuadroTexto 10"/>
          <p:cNvSpPr txBox="1"/>
          <p:nvPr/>
        </p:nvSpPr>
        <p:spPr>
          <a:xfrm>
            <a:off x="4969877" y="579441"/>
            <a:ext cx="3249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419" sz="2000" b="1" dirty="0" smtClean="0">
                <a:solidFill>
                  <a:srgbClr val="FFFFFF"/>
                </a:solidFill>
              </a:rPr>
              <a:t>Escenarios de Calidad</a:t>
            </a:r>
            <a:endParaRPr lang="es-ES_tradnl" sz="2000" b="1" dirty="0">
              <a:solidFill>
                <a:srgbClr val="FFFFFF"/>
              </a:solidFill>
            </a:endParaRPr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25" y="2473200"/>
            <a:ext cx="8110736" cy="3191322"/>
          </a:xfrm>
          <a:prstGeom prst="rect">
            <a:avLst/>
          </a:prstGeom>
        </p:spPr>
      </p:pic>
      <p:sp>
        <p:nvSpPr>
          <p:cNvPr id="6" name="5 CuadroTexto"/>
          <p:cNvSpPr txBox="1"/>
          <p:nvPr/>
        </p:nvSpPr>
        <p:spPr>
          <a:xfrm>
            <a:off x="6590224" y="5784264"/>
            <a:ext cx="20906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1400" i="1" dirty="0" smtClean="0"/>
              <a:t>Calidad en el ciclo de vida </a:t>
            </a:r>
            <a:endParaRPr lang="es-CL" sz="1400" i="1" dirty="0"/>
          </a:p>
        </p:txBody>
      </p:sp>
    </p:spTree>
    <p:extLst>
      <p:ext uri="{BB962C8B-B14F-4D97-AF65-F5344CB8AC3E}">
        <p14:creationId xmlns:p14="http://schemas.microsoft.com/office/powerpoint/2010/main" val="42833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221" y="2149434"/>
            <a:ext cx="7633410" cy="3559937"/>
          </a:xfrm>
          <a:prstGeom prst="rect">
            <a:avLst/>
          </a:prstGeom>
        </p:spPr>
      </p:pic>
      <p:sp>
        <p:nvSpPr>
          <p:cNvPr id="4" name="CuadroTexto 10"/>
          <p:cNvSpPr txBox="1"/>
          <p:nvPr/>
        </p:nvSpPr>
        <p:spPr>
          <a:xfrm>
            <a:off x="4969877" y="579441"/>
            <a:ext cx="3249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419" sz="2000" b="1" dirty="0" smtClean="0">
                <a:solidFill>
                  <a:srgbClr val="FFFFFF"/>
                </a:solidFill>
              </a:rPr>
              <a:t>Escenarios de Calidad</a:t>
            </a:r>
            <a:endParaRPr lang="es-ES_tradnl" sz="20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3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/>
          <p:cNvSpPr txBox="1"/>
          <p:nvPr/>
        </p:nvSpPr>
        <p:spPr>
          <a:xfrm>
            <a:off x="4969877" y="579441"/>
            <a:ext cx="3249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419" sz="2000" b="1" dirty="0" smtClean="0">
                <a:solidFill>
                  <a:srgbClr val="FFFFFF"/>
                </a:solidFill>
              </a:rPr>
              <a:t>Escenarios de Calidad</a:t>
            </a:r>
            <a:endParaRPr lang="es-ES_tradnl" sz="2000" b="1" dirty="0">
              <a:solidFill>
                <a:srgbClr val="FFFFFF"/>
              </a:solidFill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617836" y="1346876"/>
            <a:ext cx="798246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419" sz="2000" i="1" dirty="0" smtClean="0"/>
              <a:t>Los</a:t>
            </a:r>
            <a:r>
              <a:rPr lang="es-419" sz="2000" b="1" i="1" dirty="0" smtClean="0"/>
              <a:t> </a:t>
            </a:r>
            <a:r>
              <a:rPr lang="es-CL" sz="2000" b="1" i="1" dirty="0" smtClean="0"/>
              <a:t>Escenarios </a:t>
            </a:r>
            <a:r>
              <a:rPr lang="es-CL" sz="2000" b="1" i="1" dirty="0"/>
              <a:t>de </a:t>
            </a:r>
            <a:r>
              <a:rPr lang="es-CL" sz="2000" b="1" i="1" dirty="0" smtClean="0"/>
              <a:t>Calidad</a:t>
            </a:r>
            <a:r>
              <a:rPr lang="es-419" sz="2000" b="1" i="1" dirty="0"/>
              <a:t> </a:t>
            </a:r>
            <a:r>
              <a:rPr lang="es-419" sz="2000" i="1" dirty="0" smtClean="0"/>
              <a:t>p</a:t>
            </a:r>
            <a:r>
              <a:rPr lang="es-CL" sz="2000" i="1" dirty="0" smtClean="0"/>
              <a:t>ermiten </a:t>
            </a:r>
            <a:r>
              <a:rPr lang="es-CL" sz="2000" i="1" dirty="0"/>
              <a:t>detallar en qué condiciones y de </a:t>
            </a:r>
            <a:r>
              <a:rPr lang="es-CL" sz="2000" i="1" dirty="0" smtClean="0"/>
              <a:t>que</a:t>
            </a:r>
            <a:r>
              <a:rPr lang="es-419" sz="2000" i="1" dirty="0" smtClean="0"/>
              <a:t> </a:t>
            </a:r>
            <a:r>
              <a:rPr lang="es-CL" sz="2000" i="1" dirty="0" smtClean="0"/>
              <a:t>manera </a:t>
            </a:r>
            <a:r>
              <a:rPr lang="es-CL" sz="2000" i="1" dirty="0"/>
              <a:t>debe cumplirse un atributo de </a:t>
            </a:r>
            <a:r>
              <a:rPr lang="es-CL" sz="2000" i="1" dirty="0" smtClean="0"/>
              <a:t>calidad</a:t>
            </a:r>
            <a:r>
              <a:rPr lang="es-419" sz="2000" i="1" dirty="0" smtClean="0"/>
              <a:t>. </a:t>
            </a:r>
            <a:r>
              <a:rPr lang="es-CL" sz="2000" i="1" dirty="0" smtClean="0"/>
              <a:t>Son </a:t>
            </a:r>
            <a:r>
              <a:rPr lang="es-CL" sz="2000" i="1" dirty="0"/>
              <a:t>casos </a:t>
            </a:r>
            <a:r>
              <a:rPr lang="es-419" sz="2000" i="1" dirty="0" smtClean="0"/>
              <a:t>precisos</a:t>
            </a:r>
            <a:r>
              <a:rPr lang="es-CL" sz="2000" i="1" dirty="0" smtClean="0"/>
              <a:t> </a:t>
            </a:r>
            <a:r>
              <a:rPr lang="es-CL" sz="2000" i="1" dirty="0"/>
              <a:t>en los que </a:t>
            </a:r>
            <a:r>
              <a:rPr lang="es-CL" sz="2000" i="1" dirty="0" smtClean="0"/>
              <a:t>podremos</a:t>
            </a:r>
            <a:r>
              <a:rPr lang="es-419" sz="2000" i="1" dirty="0" smtClean="0"/>
              <a:t> </a:t>
            </a:r>
            <a:r>
              <a:rPr lang="es-CL" sz="2000" i="1" dirty="0" smtClean="0"/>
              <a:t>evidenciar </a:t>
            </a:r>
            <a:r>
              <a:rPr lang="es-CL" sz="2000" i="1" dirty="0"/>
              <a:t>si el sistema cumple o no con </a:t>
            </a:r>
            <a:r>
              <a:rPr lang="es-CL" sz="2000" i="1" dirty="0" smtClean="0"/>
              <a:t>un</a:t>
            </a:r>
            <a:r>
              <a:rPr lang="es-419" sz="2000" i="1" dirty="0" smtClean="0"/>
              <a:t> </a:t>
            </a:r>
            <a:r>
              <a:rPr lang="es-CL" sz="2000" i="1" dirty="0" smtClean="0"/>
              <a:t>atributo </a:t>
            </a:r>
            <a:r>
              <a:rPr lang="es-CL" sz="2000" i="1" dirty="0"/>
              <a:t>de </a:t>
            </a:r>
            <a:r>
              <a:rPr lang="es-CL" sz="2000" i="1" dirty="0" smtClean="0"/>
              <a:t>calidad</a:t>
            </a:r>
            <a:r>
              <a:rPr lang="es-419" sz="2000" i="1" dirty="0" smtClean="0"/>
              <a:t>, ademas se</a:t>
            </a:r>
            <a:r>
              <a:rPr lang="es-CL" sz="2000" i="1" dirty="0" smtClean="0"/>
              <a:t> centr</a:t>
            </a:r>
            <a:r>
              <a:rPr lang="es-419" sz="2000" i="1" dirty="0" smtClean="0"/>
              <a:t>an</a:t>
            </a:r>
            <a:r>
              <a:rPr lang="es-CL" sz="2000" i="1" dirty="0" smtClean="0"/>
              <a:t> </a:t>
            </a:r>
            <a:r>
              <a:rPr lang="es-CL" sz="2000" i="1" dirty="0"/>
              <a:t>en lo que concierne </a:t>
            </a:r>
            <a:r>
              <a:rPr lang="es-419" sz="2000" i="1" dirty="0" smtClean="0"/>
              <a:t>a</a:t>
            </a:r>
            <a:r>
              <a:rPr lang="es-CL" sz="2000" i="1" dirty="0" smtClean="0"/>
              <a:t>l atributo</a:t>
            </a:r>
            <a:r>
              <a:rPr lang="es-419" sz="2000" i="1" dirty="0" smtClean="0"/>
              <a:t> </a:t>
            </a:r>
            <a:r>
              <a:rPr lang="es-CL" sz="2000" i="1" dirty="0" smtClean="0"/>
              <a:t>y </a:t>
            </a:r>
            <a:r>
              <a:rPr lang="es-CL" sz="2000" i="1" dirty="0"/>
              <a:t>no en los términos </a:t>
            </a:r>
            <a:r>
              <a:rPr lang="es-CL" sz="2000" i="1" dirty="0" smtClean="0"/>
              <a:t>utilizados</a:t>
            </a:r>
            <a:r>
              <a:rPr lang="es-419" sz="2000" i="1" dirty="0" smtClean="0"/>
              <a:t>.</a:t>
            </a:r>
          </a:p>
          <a:p>
            <a:pPr algn="just"/>
            <a:endParaRPr lang="es-419" sz="2000" i="1" dirty="0"/>
          </a:p>
          <a:p>
            <a:pPr algn="just"/>
            <a:r>
              <a:rPr lang="es-419" sz="2000" i="1" dirty="0" smtClean="0"/>
              <a:t>Por otra parte, los </a:t>
            </a:r>
            <a:r>
              <a:rPr lang="es-CL" sz="2000" b="1" i="1" dirty="0"/>
              <a:t>Escenarios de Calidad</a:t>
            </a:r>
            <a:r>
              <a:rPr lang="es-419" sz="2000" b="1" i="1" dirty="0"/>
              <a:t> </a:t>
            </a:r>
            <a:r>
              <a:rPr lang="es-419" sz="2000" i="1" dirty="0" smtClean="0"/>
              <a:t>son fundamentales al momento de establecer y garantizar los atributos de calidad, ya que son uno de los tantos input que reciben los Arquitectos de Software para tomar decisiones, respecto de que estilos o patrones arquitectónicos se aplicarán en el sistema a desarrollar.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2392" y="4557591"/>
            <a:ext cx="4887911" cy="1985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606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10"/>
          <p:cNvSpPr txBox="1"/>
          <p:nvPr/>
        </p:nvSpPr>
        <p:spPr>
          <a:xfrm>
            <a:off x="4969877" y="579441"/>
            <a:ext cx="3249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419" sz="2000" b="1" dirty="0" smtClean="0">
                <a:solidFill>
                  <a:srgbClr val="FFFFFF"/>
                </a:solidFill>
              </a:rPr>
              <a:t>Escenarios de Calidad</a:t>
            </a:r>
            <a:endParaRPr lang="es-ES_tradnl" sz="2000" b="1" dirty="0">
              <a:solidFill>
                <a:srgbClr val="FFFFFF"/>
              </a:solidFill>
            </a:endParaRPr>
          </a:p>
        </p:txBody>
      </p:sp>
      <p:sp>
        <p:nvSpPr>
          <p:cNvPr id="4" name="3 Rectángulo"/>
          <p:cNvSpPr/>
          <p:nvPr/>
        </p:nvSpPr>
        <p:spPr>
          <a:xfrm>
            <a:off x="587824" y="1198962"/>
            <a:ext cx="8116787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419" sz="2000" i="1" dirty="0"/>
              <a:t>E</a:t>
            </a:r>
            <a:r>
              <a:rPr lang="es-419" sz="2000" i="1" dirty="0" smtClean="0"/>
              <a:t>xiste la siguiente </a:t>
            </a:r>
            <a:r>
              <a:rPr lang="es-CL" sz="2000" i="1" dirty="0" smtClean="0"/>
              <a:t>estructura</a:t>
            </a:r>
            <a:r>
              <a:rPr lang="es-419" sz="2000" i="1" dirty="0" smtClean="0"/>
              <a:t> p</a:t>
            </a:r>
            <a:r>
              <a:rPr lang="es-CL" sz="2000" i="1" dirty="0" smtClean="0"/>
              <a:t>ara </a:t>
            </a:r>
            <a:r>
              <a:rPr lang="es-CL" sz="2000" i="1" dirty="0"/>
              <a:t>identificar los escenarios de calidad </a:t>
            </a:r>
            <a:r>
              <a:rPr lang="es-CL" sz="2000" i="1" dirty="0" smtClean="0"/>
              <a:t>:</a:t>
            </a:r>
            <a:endParaRPr lang="es-CL" sz="2000" i="1" dirty="0"/>
          </a:p>
          <a:p>
            <a:endParaRPr lang="es-CL" sz="1200" i="1" dirty="0"/>
          </a:p>
          <a:p>
            <a:pPr algn="just"/>
            <a:r>
              <a:rPr lang="es-CL" b="1" i="1" dirty="0" smtClean="0"/>
              <a:t>Fuente </a:t>
            </a:r>
            <a:r>
              <a:rPr lang="es-CL" b="1" i="1" dirty="0"/>
              <a:t>del estímulo</a:t>
            </a:r>
            <a:r>
              <a:rPr lang="es-CL" i="1" dirty="0"/>
              <a:t>: Quién </a:t>
            </a:r>
            <a:r>
              <a:rPr lang="es-419" i="1" dirty="0" smtClean="0"/>
              <a:t>o que genera </a:t>
            </a:r>
            <a:r>
              <a:rPr lang="es-CL" i="1" dirty="0" smtClean="0"/>
              <a:t>el </a:t>
            </a:r>
            <a:r>
              <a:rPr lang="es-CL" i="1" dirty="0"/>
              <a:t>estímulo para el escenario, pueden ser agentes externos (usuarios, sistema) o internos (procesos).</a:t>
            </a:r>
          </a:p>
          <a:p>
            <a:pPr algn="just"/>
            <a:r>
              <a:rPr lang="es-CL" b="1" i="1" dirty="0" smtClean="0"/>
              <a:t>Estímulo</a:t>
            </a:r>
            <a:r>
              <a:rPr lang="es-CL" i="1" dirty="0"/>
              <a:t>: Qué estimulo es el que va a ocurrir para evidenciar el atributo ( eventos de intercambio/request de datos entre las </a:t>
            </a:r>
            <a:r>
              <a:rPr lang="es-CL" i="1" dirty="0" smtClean="0"/>
              <a:t>fuentes)</a:t>
            </a:r>
            <a:r>
              <a:rPr lang="es-419" i="1" dirty="0" smtClean="0"/>
              <a:t> Es </a:t>
            </a:r>
            <a:r>
              <a:rPr lang="es-CL" i="1" dirty="0" smtClean="0"/>
              <a:t>lo </a:t>
            </a:r>
            <a:r>
              <a:rPr lang="es-CL" i="1" dirty="0"/>
              <a:t>que se quiere llevar a </a:t>
            </a:r>
            <a:r>
              <a:rPr lang="es-CL" i="1" dirty="0" smtClean="0"/>
              <a:t>cabo</a:t>
            </a:r>
            <a:r>
              <a:rPr lang="es-419" i="1" dirty="0" smtClean="0"/>
              <a:t> o realizar</a:t>
            </a:r>
            <a:r>
              <a:rPr lang="es-CL" i="1" dirty="0" smtClean="0"/>
              <a:t>.</a:t>
            </a:r>
            <a:endParaRPr lang="es-CL" i="1" dirty="0"/>
          </a:p>
          <a:p>
            <a:pPr algn="just"/>
            <a:r>
              <a:rPr lang="es-CL" b="1" i="1" dirty="0" smtClean="0"/>
              <a:t>Entorno</a:t>
            </a:r>
            <a:r>
              <a:rPr lang="es-CL" i="1" dirty="0"/>
              <a:t>: </a:t>
            </a:r>
            <a:r>
              <a:rPr lang="es-419" i="1" dirty="0" smtClean="0"/>
              <a:t>C</a:t>
            </a:r>
            <a:r>
              <a:rPr lang="es-CL" i="1" dirty="0" smtClean="0"/>
              <a:t>ondiciones </a:t>
            </a:r>
            <a:r>
              <a:rPr lang="es-CL" i="1" dirty="0"/>
              <a:t>dentro de las cuales se presenta el estímulo.</a:t>
            </a:r>
          </a:p>
          <a:p>
            <a:pPr algn="just"/>
            <a:r>
              <a:rPr lang="es-CL" b="1" i="1" dirty="0" smtClean="0"/>
              <a:t>Artefacto</a:t>
            </a:r>
            <a:r>
              <a:rPr lang="es-CL" i="1" dirty="0"/>
              <a:t>: Qué parte del sistema va a recibir el estímulo (servicios del sistema</a:t>
            </a:r>
            <a:r>
              <a:rPr lang="es-CL" i="1" dirty="0" smtClean="0"/>
              <a:t>).</a:t>
            </a:r>
            <a:endParaRPr lang="es-CL" i="1" dirty="0"/>
          </a:p>
          <a:p>
            <a:pPr algn="just"/>
            <a:r>
              <a:rPr lang="es-CL" b="1" i="1" dirty="0" smtClean="0"/>
              <a:t>Respuesta</a:t>
            </a:r>
            <a:r>
              <a:rPr lang="es-CL" i="1" dirty="0"/>
              <a:t>: </a:t>
            </a:r>
            <a:r>
              <a:rPr lang="es-419" i="1" dirty="0" smtClean="0"/>
              <a:t>A</a:t>
            </a:r>
            <a:r>
              <a:rPr lang="es-CL" i="1" dirty="0" smtClean="0"/>
              <a:t>ctividad </a:t>
            </a:r>
            <a:r>
              <a:rPr lang="es-CL" i="1" dirty="0"/>
              <a:t>que ocurre luego de la llegada del estímulo.</a:t>
            </a:r>
          </a:p>
          <a:p>
            <a:pPr algn="just"/>
            <a:r>
              <a:rPr lang="es-CL" b="1" i="1" dirty="0" smtClean="0"/>
              <a:t>Medida </a:t>
            </a:r>
            <a:r>
              <a:rPr lang="es-CL" b="1" i="1" dirty="0"/>
              <a:t>de la Respuesta</a:t>
            </a:r>
            <a:r>
              <a:rPr lang="es-CL" i="1" dirty="0"/>
              <a:t>: </a:t>
            </a:r>
            <a:r>
              <a:rPr lang="es-419" i="1" dirty="0" smtClean="0"/>
              <a:t>C</a:t>
            </a:r>
            <a:r>
              <a:rPr lang="es-CL" i="1" dirty="0" smtClean="0"/>
              <a:t>riterio </a:t>
            </a:r>
            <a:r>
              <a:rPr lang="es-CL" i="1" dirty="0"/>
              <a:t>para testear el requerimiento.</a:t>
            </a:r>
          </a:p>
          <a:p>
            <a:pPr algn="just"/>
            <a:r>
              <a:rPr lang="es-CL" b="1" i="1" dirty="0" smtClean="0"/>
              <a:t>Atributo </a:t>
            </a:r>
            <a:r>
              <a:rPr lang="es-CL" b="1" i="1" dirty="0"/>
              <a:t>de calidad afectado</a:t>
            </a:r>
            <a:r>
              <a:rPr lang="es-CL" i="1" dirty="0"/>
              <a:t>: Atributo de calidad relacionado con el </a:t>
            </a:r>
            <a:r>
              <a:rPr lang="es-CL" i="1" dirty="0" smtClean="0"/>
              <a:t>escenario</a:t>
            </a:r>
            <a:r>
              <a:rPr lang="es-419" i="1" dirty="0" smtClean="0"/>
              <a:t>.</a:t>
            </a:r>
            <a:endParaRPr lang="es-CL" i="1" dirty="0"/>
          </a:p>
        </p:txBody>
      </p:sp>
      <p:pic>
        <p:nvPicPr>
          <p:cNvPr id="10" name="9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521" y="4602092"/>
            <a:ext cx="5831090" cy="215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445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10"/>
          <p:cNvSpPr txBox="1"/>
          <p:nvPr/>
        </p:nvSpPr>
        <p:spPr>
          <a:xfrm>
            <a:off x="4969877" y="579441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419" dirty="0" smtClean="0">
                <a:solidFill>
                  <a:srgbClr val="FFFFFF"/>
                </a:solidFill>
              </a:rPr>
              <a:t>Escenarios de Calidad</a:t>
            </a:r>
            <a:endParaRPr lang="es-ES_tradnl" dirty="0">
              <a:solidFill>
                <a:srgbClr val="FFFFFF"/>
              </a:solidFill>
            </a:endParaRPr>
          </a:p>
        </p:txBody>
      </p:sp>
      <p:sp>
        <p:nvSpPr>
          <p:cNvPr id="4" name="3 Rectángulo"/>
          <p:cNvSpPr/>
          <p:nvPr/>
        </p:nvSpPr>
        <p:spPr>
          <a:xfrm>
            <a:off x="573204" y="1224972"/>
            <a:ext cx="8065827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s-CL" sz="1900" i="1" dirty="0"/>
          </a:p>
          <a:p>
            <a:pPr algn="just"/>
            <a:endParaRPr lang="es-CL" sz="1900" i="1" dirty="0"/>
          </a:p>
        </p:txBody>
      </p:sp>
      <p:sp>
        <p:nvSpPr>
          <p:cNvPr id="6" name="5 Rectángulo"/>
          <p:cNvSpPr/>
          <p:nvPr/>
        </p:nvSpPr>
        <p:spPr>
          <a:xfrm>
            <a:off x="573204" y="1234026"/>
            <a:ext cx="51209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L" sz="2000" b="1" i="1" dirty="0" smtClean="0"/>
              <a:t>Atributo</a:t>
            </a:r>
            <a:r>
              <a:rPr lang="es-419" sz="2000" b="1" i="1" dirty="0" smtClean="0"/>
              <a:t>s</a:t>
            </a:r>
            <a:r>
              <a:rPr lang="es-CL" sz="2000" b="1" i="1" dirty="0" smtClean="0"/>
              <a:t> </a:t>
            </a:r>
            <a:r>
              <a:rPr lang="es-CL" sz="2000" b="1" i="1" dirty="0"/>
              <a:t>de calidad </a:t>
            </a:r>
            <a:r>
              <a:rPr lang="es-419" sz="2000" b="1" i="1" dirty="0" smtClean="0"/>
              <a:t>que pueden ser </a:t>
            </a:r>
            <a:r>
              <a:rPr lang="es-CL" sz="2000" b="1" i="1" dirty="0" smtClean="0"/>
              <a:t>afectado</a:t>
            </a:r>
            <a:r>
              <a:rPr lang="es-419" sz="2000" b="1" i="1" dirty="0" smtClean="0"/>
              <a:t>s</a:t>
            </a:r>
            <a:endParaRPr lang="es-CL" sz="2000" b="1" i="1" dirty="0"/>
          </a:p>
        </p:txBody>
      </p:sp>
      <p:pic>
        <p:nvPicPr>
          <p:cNvPr id="2056" name="Picture 8" descr="https://centroderecursos.agesic.gub.uy/c/wiki/get_page_attachment?p_l_id=31542&amp;nodeId=31526&amp;title=Definiciones+y+Conceptos+sobre+Evaluaci%C3%B3n+de+Arquitecturas&amp;fileName=atributos_calida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178" y="1634136"/>
            <a:ext cx="5773515" cy="519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136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10"/>
          <p:cNvSpPr txBox="1"/>
          <p:nvPr/>
        </p:nvSpPr>
        <p:spPr>
          <a:xfrm>
            <a:off x="4969877" y="579441"/>
            <a:ext cx="3249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419" dirty="0" smtClean="0">
                <a:solidFill>
                  <a:srgbClr val="FFFFFF"/>
                </a:solidFill>
              </a:rPr>
              <a:t>Escenarios de Calidad</a:t>
            </a:r>
            <a:endParaRPr lang="es-ES_tradnl" dirty="0">
              <a:solidFill>
                <a:srgbClr val="FFFFFF"/>
              </a:solidFill>
            </a:endParaRPr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02" y="1758745"/>
            <a:ext cx="5601482" cy="1657581"/>
          </a:xfrm>
          <a:prstGeom prst="rect">
            <a:avLst/>
          </a:prstGeom>
        </p:spPr>
      </p:pic>
      <p:sp>
        <p:nvSpPr>
          <p:cNvPr id="7" name="6 CuadroTexto"/>
          <p:cNvSpPr txBox="1"/>
          <p:nvPr/>
        </p:nvSpPr>
        <p:spPr>
          <a:xfrm>
            <a:off x="595602" y="1248733"/>
            <a:ext cx="37046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2000" b="1" i="1" dirty="0" smtClean="0"/>
              <a:t>Ejemplos de Escenario de Calidad</a:t>
            </a:r>
            <a:endParaRPr lang="es-CL" sz="2000" b="1" i="1" dirty="0"/>
          </a:p>
        </p:txBody>
      </p:sp>
      <p:graphicFrame>
        <p:nvGraphicFramePr>
          <p:cNvPr id="8" name="7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6096571"/>
              </p:ext>
            </p:extLst>
          </p:nvPr>
        </p:nvGraphicFramePr>
        <p:xfrm>
          <a:off x="2956955" y="3416326"/>
          <a:ext cx="5481752" cy="30438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099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718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7897">
                <a:tc gridSpan="2">
                  <a:txBody>
                    <a:bodyPr/>
                    <a:lstStyle/>
                    <a:p>
                      <a:pPr algn="l" fontAlgn="b"/>
                      <a:r>
                        <a:rPr lang="es-CL" sz="1100" b="1" u="none" strike="noStrike" dirty="0">
                          <a:effectLst/>
                        </a:rPr>
                        <a:t>Escenario N°1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2743">
                <a:tc gridSpan="2">
                  <a:txBody>
                    <a:bodyPr/>
                    <a:lstStyle/>
                    <a:p>
                      <a:pPr algn="just" fontAlgn="ctr"/>
                      <a:r>
                        <a:rPr lang="es-CL" sz="1100" u="none" strike="noStrike" dirty="0">
                          <a:effectLst/>
                        </a:rPr>
                        <a:t>Descripción: Se busca que el usuario se demoré la menor cantidad de tiempo en </a:t>
                      </a:r>
                      <a:r>
                        <a:rPr lang="es-CL" sz="1100" u="none" strike="noStrike" dirty="0" smtClean="0">
                          <a:effectLst/>
                        </a:rPr>
                        <a:t>aprender</a:t>
                      </a:r>
                      <a:r>
                        <a:rPr lang="es-419" sz="1100" u="none" strike="noStrike" dirty="0" smtClean="0">
                          <a:effectLst/>
                        </a:rPr>
                        <a:t> </a:t>
                      </a:r>
                      <a:r>
                        <a:rPr lang="es-CL" sz="1100" u="none" strike="noStrike" dirty="0" smtClean="0">
                          <a:effectLst/>
                        </a:rPr>
                        <a:t> </a:t>
                      </a:r>
                      <a:r>
                        <a:rPr lang="es-CL" sz="1100" u="none" strike="noStrike" dirty="0">
                          <a:effectLst/>
                        </a:rPr>
                        <a:t>a usar el sistema, por esto cada input text debe aparecer una breve descripción de que ingresar en ese campo.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7897"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Afecta: Usuario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Capacidad de Aprendizaje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7897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CL" sz="1100" b="1" u="none" strike="noStrike" dirty="0">
                          <a:effectLst/>
                        </a:rPr>
                        <a:t>Validación del Escenario</a:t>
                      </a:r>
                      <a:endParaRPr lang="es-CL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7897"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Origen del Estímulo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Usuario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7897"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Estímulo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Colocar cursor en un input text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7897"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Entorno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Condiciones normales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7897"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Artefacto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Capa de presentación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87931">
                <a:tc>
                  <a:txBody>
                    <a:bodyPr/>
                    <a:lstStyle/>
                    <a:p>
                      <a:pPr algn="l" fontAlgn="ctr"/>
                      <a:r>
                        <a:rPr lang="es-CL" sz="1100" u="none" strike="noStrike" dirty="0">
                          <a:effectLst/>
                        </a:rPr>
                        <a:t>Respuesta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CL" sz="1100" u="none" strike="noStrike" dirty="0">
                          <a:effectLst/>
                        </a:rPr>
                        <a:t>Mostrar una breve descripción de que se debe entrar en este campo.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7897"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Medida de la Respuesta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CL" sz="1100" u="none" strike="noStrike" dirty="0">
                          <a:effectLst/>
                        </a:rPr>
                        <a:t>Inmediata</a:t>
                      </a:r>
                      <a:endParaRPr lang="es-CL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551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1467</TotalTime>
  <Words>1184</Words>
  <Application>Microsoft Office PowerPoint</Application>
  <PresentationFormat>Presentación en pantalla (4:3)</PresentationFormat>
  <Paragraphs>152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4" baseType="lpstr">
      <vt:lpstr>Arial</vt:lpstr>
      <vt:lpstr>Calibri</vt:lpstr>
      <vt:lpstr>Candara</vt:lpstr>
      <vt:lpstr>Myriad Pro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Macarena Trujillo V.</dc:creator>
  <cp:lastModifiedBy>Duoc</cp:lastModifiedBy>
  <cp:revision>186</cp:revision>
  <dcterms:created xsi:type="dcterms:W3CDTF">2014-04-29T13:43:09Z</dcterms:created>
  <dcterms:modified xsi:type="dcterms:W3CDTF">2018-08-17T12:17:59Z</dcterms:modified>
</cp:coreProperties>
</file>

<file path=docProps/thumbnail.jpeg>
</file>